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4"/>
  </p:notesMasterIdLst>
  <p:sldIdLst>
    <p:sldId id="1083" r:id="rId2"/>
    <p:sldId id="112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5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81" r:id="rId24"/>
    <p:sldId id="1082" r:id="rId25"/>
    <p:sldId id="277" r:id="rId26"/>
    <p:sldId id="278" r:id="rId27"/>
    <p:sldId id="279" r:id="rId28"/>
    <p:sldId id="280" r:id="rId29"/>
    <p:sldId id="284" r:id="rId30"/>
    <p:sldId id="282" r:id="rId31"/>
    <p:sldId id="283" r:id="rId32"/>
    <p:sldId id="112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00089-7898-4F9A-9E83-E206446F034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74B9F-F4CB-4EDC-A2E5-F446B5AA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2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81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ctr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 sz="1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>
              <a:buFontTx/>
              <a:buNone/>
              <a:defRPr sz="3733" b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>
            <a:noAutofit/>
          </a:bodyPr>
          <a:lstStyle>
            <a:lvl1pPr>
              <a:buFontTx/>
              <a:buNone/>
              <a:defRPr sz="3733" b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pPr lvl="0"/>
            <a:r>
              <a:rPr lang="it-IT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97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08000" y="2006600"/>
            <a:ext cx="6991019" cy="192021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4267" b="1" dirty="0">
                <a:solidFill>
                  <a:srgbClr val="000099"/>
                </a:solidFill>
                <a:latin typeface="Calibri"/>
              </a:rPr>
              <a:t>Paolo Prinetto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3733" dirty="0" err="1">
                <a:solidFill>
                  <a:srgbClr val="000099"/>
                </a:solidFill>
                <a:latin typeface="Calibri"/>
              </a:rPr>
              <a:t>President</a:t>
            </a:r>
            <a:r>
              <a:rPr lang="it-IT" sz="3733" dirty="0">
                <a:solidFill>
                  <a:srgbClr val="000099"/>
                </a:solidFill>
                <a:latin typeface="Calibri"/>
              </a:rPr>
              <a:t> of CINI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3733" dirty="0">
                <a:solidFill>
                  <a:srgbClr val="000099"/>
                </a:solidFill>
                <a:latin typeface="Calibri"/>
              </a:rPr>
              <a:t>Paolo.Prinetto@polito.it</a:t>
            </a:r>
            <a:br>
              <a:rPr lang="it-IT" sz="3733" dirty="0">
                <a:solidFill>
                  <a:srgbClr val="000099"/>
                </a:solidFill>
                <a:latin typeface="Calibri"/>
              </a:rPr>
            </a:br>
            <a:r>
              <a:rPr lang="it-IT" sz="3733" dirty="0" err="1">
                <a:solidFill>
                  <a:srgbClr val="000099"/>
                </a:solidFill>
                <a:latin typeface="Calibri"/>
              </a:rPr>
              <a:t>Mob</a:t>
            </a:r>
            <a:r>
              <a:rPr lang="it-IT" sz="3733" dirty="0">
                <a:solidFill>
                  <a:srgbClr val="000099"/>
                </a:solidFill>
                <a:latin typeface="Calibri"/>
              </a:rPr>
              <a:t>. +39 335 227529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endParaRPr lang="it-IT" sz="4267" b="1" dirty="0">
              <a:solidFill>
                <a:srgbClr val="000099"/>
              </a:solidFill>
              <a:latin typeface="Calibri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-25400"/>
            <a:ext cx="9245600" cy="6858000"/>
          </a:xfrm>
          <a:prstGeom prst="rect">
            <a:avLst/>
          </a:prstGeom>
          <a:gradFill rotWithShape="0">
            <a:gsLst>
              <a:gs pos="0">
                <a:srgbClr val="365E8F"/>
              </a:gs>
              <a:gs pos="100000">
                <a:srgbClr val="0F243E"/>
              </a:gs>
            </a:gsLst>
            <a:lin ang="5400000" scaled="1"/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t-IT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3551499"/>
            <a:ext cx="9245600" cy="2417501"/>
          </a:xfrm>
          <a:prstGeom prst="rect">
            <a:avLst/>
          </a:prstGeom>
          <a:gradFill flip="none" rotWithShape="1">
            <a:gsLst>
              <a:gs pos="0">
                <a:srgbClr val="365F91">
                  <a:alpha val="36000"/>
                </a:srgbClr>
              </a:gs>
              <a:gs pos="100000">
                <a:srgbClr val="0066FF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vert="horz" wrap="square" lIns="624000" tIns="480000" rIns="480000" bIns="480000" numCol="1" anchor="ctr" anchorCtr="0" compatLnSpc="1">
            <a:prstTxWarp prst="textNoShape">
              <a:avLst/>
            </a:prstTxWarp>
          </a:bodyPr>
          <a:lstStyle/>
          <a:p>
            <a:r>
              <a:rPr lang="en-US" sz="4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 Neue Medium"/>
                <a:cs typeface="Helvetica Neue Medium"/>
              </a:rPr>
              <a:t>Etica</a:t>
            </a:r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 Neue Medium"/>
                <a:cs typeface="Helvetica Neue Medium"/>
              </a:rPr>
              <a:t> e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 Neue Medium"/>
                <a:cs typeface="Helvetica Neue Medium"/>
              </a:rPr>
              <a:t>Sicurezza</a:t>
            </a:r>
            <a:endParaRPr lang="en-US" sz="48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Helvetica Neue Medium"/>
              <a:cs typeface="Helvetica Neue Medium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711200" cy="381000"/>
          </a:xfrm>
        </p:spPr>
        <p:txBody>
          <a:bodyPr>
            <a:normAutofit/>
          </a:bodyPr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1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3DBE3CA3-3BD8-4BCD-91FF-3E82F0C03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416" y="4641461"/>
            <a:ext cx="2840477" cy="1333003"/>
          </a:xfrm>
          <a:prstGeom prst="rect">
            <a:avLst/>
          </a:prstGeom>
        </p:spPr>
      </p:pic>
      <p:sp>
        <p:nvSpPr>
          <p:cNvPr id="17" name="Rectangle 42">
            <a:extLst>
              <a:ext uri="{FF2B5EF4-FFF2-40B4-BE49-F238E27FC236}">
                <a16:creationId xmlns:a16="http://schemas.microsoft.com/office/drawing/2014/main" id="{C28095F3-D5C8-4AB0-91AD-17BBCFC19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00" y="6274259"/>
            <a:ext cx="2947437" cy="41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20" tIns="60960" rIns="121920" bIns="60960" anchor="t">
            <a:spAutoFit/>
          </a:bodyPr>
          <a:lstStyle>
            <a:lvl1pPr marL="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it-IT" sz="1867" i="1" dirty="0" err="1">
                <a:solidFill>
                  <a:srgbClr val="000099"/>
                </a:solidFill>
                <a:latin typeface="Helvetica Neue Medium"/>
                <a:cs typeface="Helvetica Neue Medium"/>
              </a:rPr>
              <a:t>https</a:t>
            </a:r>
            <a:r>
              <a:rPr lang="it-IT" sz="1867" i="1" dirty="0">
                <a:solidFill>
                  <a:srgbClr val="000099"/>
                </a:solidFill>
                <a:latin typeface="Helvetica Neue Medium"/>
                <a:cs typeface="Helvetica Neue Medium"/>
              </a:rPr>
              <a:t>://</a:t>
            </a:r>
            <a:r>
              <a:rPr lang="it-IT" sz="1867" i="1" dirty="0" err="1">
                <a:solidFill>
                  <a:srgbClr val="000099"/>
                </a:solidFill>
                <a:latin typeface="Helvetica Neue Medium"/>
                <a:cs typeface="Helvetica Neue Medium"/>
              </a:rPr>
              <a:t>cybersecnatlab.it</a:t>
            </a:r>
            <a:endParaRPr lang="it-IT" sz="1867" i="1" dirty="0">
              <a:solidFill>
                <a:srgbClr val="000099"/>
              </a:solidFill>
              <a:latin typeface="Helvetica Neue Medium"/>
              <a:cs typeface="Helvetica Neue Medium"/>
            </a:endParaRP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99A2C3-BC35-422F-8295-3D7192C36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629" y="3504978"/>
            <a:ext cx="2880049" cy="85108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890B6C6D-8D8B-4CF1-8419-9658FF6948F6}"/>
              </a:ext>
            </a:extLst>
          </p:cNvPr>
          <p:cNvSpPr txBox="1">
            <a:spLocks noChangeArrowheads="1"/>
          </p:cNvSpPr>
          <p:nvPr/>
        </p:nvSpPr>
        <p:spPr>
          <a:xfrm>
            <a:off x="9287640" y="86387"/>
            <a:ext cx="2844800" cy="192021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Viola SCHIAFFONATI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1867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Politecnico di Milano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1867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Laboratorio CINI Informatica e Società</a:t>
            </a:r>
          </a:p>
        </p:txBody>
      </p:sp>
      <p:pic>
        <p:nvPicPr>
          <p:cNvPr id="15" name="Immagine 23">
            <a:extLst>
              <a:ext uri="{FF2B5EF4-FFF2-40B4-BE49-F238E27FC236}">
                <a16:creationId xmlns:a16="http://schemas.microsoft.com/office/drawing/2014/main" id="{31088644-8A4B-4001-B84E-F9AB0C9A0836}"/>
              </a:ext>
            </a:extLst>
          </p:cNvPr>
          <p:cNvPicPr/>
          <p:nvPr/>
        </p:nvPicPr>
        <p:blipFill rotWithShape="1">
          <a:blip r:embed="rId5"/>
          <a:srcRect t="18594" b="13832"/>
          <a:stretch/>
        </p:blipFill>
        <p:spPr bwMode="auto">
          <a:xfrm>
            <a:off x="9753600" y="1637251"/>
            <a:ext cx="1843405" cy="1245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518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vuoti</a:t>
            </a:r>
            <a:r>
              <a:rPr lang="en-US" dirty="0"/>
              <a:t> Nelle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Se le domande che abbiamo visto prima non sono chiarite, non è chiaro neppure come ci si debba </a:t>
            </a:r>
            <a:r>
              <a:rPr lang="it-IT" sz="2000" b="1" dirty="0"/>
              <a:t>comportare</a:t>
            </a:r>
            <a:r>
              <a:rPr lang="it-IT" sz="2000" dirty="0"/>
              <a:t> (Moore 1985)</a:t>
            </a:r>
          </a:p>
          <a:p>
            <a:r>
              <a:rPr lang="it-IT" sz="2000" dirty="0"/>
              <a:t>Sia come </a:t>
            </a:r>
            <a:r>
              <a:rPr lang="it-IT" sz="2000" b="1" dirty="0"/>
              <a:t>singoli</a:t>
            </a:r>
            <a:r>
              <a:rPr lang="it-IT" sz="2000" dirty="0"/>
              <a:t> sia come </a:t>
            </a:r>
            <a:r>
              <a:rPr lang="it-IT" sz="2000" b="1" dirty="0"/>
              <a:t>società</a:t>
            </a:r>
          </a:p>
          <a:p>
            <a:r>
              <a:rPr lang="it-IT" sz="2000" dirty="0"/>
              <a:t>Un modo per cercare di rispondere a queste domande, e superare quindi anche i vuoti politici, è l’</a:t>
            </a:r>
            <a:r>
              <a:rPr lang="it-IT" sz="2000" b="1" dirty="0"/>
              <a:t>analisi concettuale</a:t>
            </a:r>
          </a:p>
          <a:p>
            <a:r>
              <a:rPr lang="it-IT" sz="2000" dirty="0"/>
              <a:t>Facciamo un altro esempio...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38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C8DE-2AB8-4767-8BF7-8851EDDF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7" y="964692"/>
            <a:ext cx="8458199" cy="1188720"/>
          </a:xfrm>
        </p:spPr>
        <p:txBody>
          <a:bodyPr/>
          <a:lstStyle/>
          <a:p>
            <a:r>
              <a:rPr lang="en-US" dirty="0" err="1"/>
              <a:t>Copiare</a:t>
            </a:r>
            <a:r>
              <a:rPr lang="en-US" dirty="0"/>
              <a:t> un software, </a:t>
            </a:r>
            <a:r>
              <a:rPr lang="en-US" dirty="0" err="1"/>
              <a:t>rubare</a:t>
            </a:r>
            <a:r>
              <a:rPr lang="en-US" dirty="0"/>
              <a:t> una </a:t>
            </a:r>
            <a:r>
              <a:rPr lang="en-US" dirty="0" err="1"/>
              <a:t>bici</a:t>
            </a:r>
            <a:endParaRPr lang="en-US" dirty="0"/>
          </a:p>
        </p:txBody>
      </p:sp>
      <p:pic>
        <p:nvPicPr>
          <p:cNvPr id="5" name="Content Placeholder 4" descr="A close up of a bicycle&#10;&#10;Description automatically generated">
            <a:extLst>
              <a:ext uri="{FF2B5EF4-FFF2-40B4-BE49-F238E27FC236}">
                <a16:creationId xmlns:a16="http://schemas.microsoft.com/office/drawing/2014/main" id="{80F76CA3-5409-4399-BD9B-8BDCDD9D63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3558"/>
            <a:ext cx="2714457" cy="4265575"/>
          </a:xfrm>
          <a:prstGeom prst="rect">
            <a:avLst/>
          </a:prstGeom>
        </p:spPr>
      </p:pic>
      <p:pic>
        <p:nvPicPr>
          <p:cNvPr id="6" name="Content Placeholder 5" descr="A person standing in a room&#10;&#10;Description automatically generated">
            <a:extLst>
              <a:ext uri="{FF2B5EF4-FFF2-40B4-BE49-F238E27FC236}">
                <a16:creationId xmlns:a16="http://schemas.microsoft.com/office/drawing/2014/main" id="{53A00E17-D5C4-48DA-A991-99B05F3D4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17" y="2782358"/>
            <a:ext cx="4015972" cy="33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2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924A-9BB1-4F24-9703-177D8F4A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31494"/>
            <a:ext cx="4486656" cy="1141497"/>
          </a:xfrm>
        </p:spPr>
        <p:txBody>
          <a:bodyPr/>
          <a:lstStyle/>
          <a:p>
            <a:r>
              <a:rPr lang="en-US" dirty="0" err="1"/>
              <a:t>Copiare</a:t>
            </a:r>
            <a:r>
              <a:rPr lang="en-US" dirty="0"/>
              <a:t> è </a:t>
            </a:r>
            <a:r>
              <a:rPr lang="en-US" dirty="0" err="1"/>
              <a:t>rubare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C94DE-321A-4D6B-B385-B13F3C101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931494"/>
            <a:ext cx="4815840" cy="5121834"/>
          </a:xfrm>
        </p:spPr>
        <p:txBody>
          <a:bodyPr/>
          <a:lstStyle/>
          <a:p>
            <a:r>
              <a:rPr lang="it-IT" dirty="0"/>
              <a:t>La centralità della </a:t>
            </a:r>
            <a:r>
              <a:rPr lang="it-IT" b="1" dirty="0"/>
              <a:t>riproducibilità</a:t>
            </a:r>
          </a:p>
          <a:p>
            <a:r>
              <a:rPr lang="it-IT" dirty="0"/>
              <a:t>Il software può essere </a:t>
            </a:r>
            <a:r>
              <a:rPr lang="it-IT" b="1" dirty="0"/>
              <a:t>rubato</a:t>
            </a:r>
            <a:r>
              <a:rPr lang="it-IT" dirty="0"/>
              <a:t> semplicemente </a:t>
            </a:r>
            <a:r>
              <a:rPr lang="it-IT" b="1" dirty="0"/>
              <a:t>copiandolo</a:t>
            </a:r>
          </a:p>
          <a:p>
            <a:r>
              <a:rPr lang="it-IT" dirty="0"/>
              <a:t>Il proprietario in questo caso non perde l’uso del bene (come nel caso della bicicletta)</a:t>
            </a:r>
          </a:p>
          <a:p>
            <a:r>
              <a:rPr lang="it-IT" dirty="0"/>
              <a:t>Il proprietario può anche non accorgersi che è stata fatta una copia</a:t>
            </a:r>
          </a:p>
          <a:p>
            <a:r>
              <a:rPr lang="it-IT" dirty="0"/>
              <a:t>In questo caso è chiaro che la </a:t>
            </a:r>
            <a:r>
              <a:rPr lang="it-IT" b="1" dirty="0"/>
              <a:t>visione tradizionale</a:t>
            </a:r>
            <a:r>
              <a:rPr lang="it-IT" dirty="0"/>
              <a:t> di </a:t>
            </a:r>
            <a:r>
              <a:rPr lang="it-IT" b="1" dirty="0"/>
              <a:t>proprietà</a:t>
            </a:r>
            <a:r>
              <a:rPr lang="it-IT" dirty="0"/>
              <a:t> non si applica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0BBB0-22DA-46C9-A342-6E03074E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2381938"/>
            <a:ext cx="3135997" cy="29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br>
              <a:rPr lang="en-US" dirty="0"/>
            </a:br>
            <a:r>
              <a:rPr lang="en-US" dirty="0" err="1"/>
              <a:t>Nuovi</a:t>
            </a:r>
            <a:r>
              <a:rPr lang="en-US" dirty="0"/>
              <a:t> </a:t>
            </a:r>
            <a:r>
              <a:rPr lang="en-US" dirty="0" err="1"/>
              <a:t>crimini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/>
              <a:t>Non hanno a che fare con la sicurezza fisica del software ma con la </a:t>
            </a:r>
            <a:r>
              <a:rPr lang="it-IT" sz="2000" b="1" dirty="0"/>
              <a:t>sicurezza logica</a:t>
            </a:r>
          </a:p>
          <a:p>
            <a:pPr lvl="1"/>
            <a:r>
              <a:rPr lang="it-IT" sz="1800" b="1" dirty="0"/>
              <a:t>Privacy</a:t>
            </a:r>
            <a:r>
              <a:rPr lang="it-IT" sz="1800" dirty="0"/>
              <a:t> e </a:t>
            </a:r>
            <a:r>
              <a:rPr lang="it-IT" sz="1800" b="1" dirty="0"/>
              <a:t>confidenzialità</a:t>
            </a:r>
          </a:p>
          <a:p>
            <a:pPr lvl="1"/>
            <a:r>
              <a:rPr lang="it-IT" sz="1800" b="1" dirty="0"/>
              <a:t>Integrità</a:t>
            </a:r>
            <a:r>
              <a:rPr lang="it-IT" sz="1800" dirty="0"/>
              <a:t>: assicurare che dati e programmi non siano modificati senza autorizzazione</a:t>
            </a:r>
          </a:p>
          <a:p>
            <a:pPr lvl="1"/>
            <a:r>
              <a:rPr lang="it-IT" sz="1800" b="1" dirty="0"/>
              <a:t>Consistenza</a:t>
            </a:r>
            <a:r>
              <a:rPr lang="it-IT" sz="1800" dirty="0"/>
              <a:t>: assicurarsi che i dati e i comportamenti che vediamo oggi sarenno  gli stessi anche domani</a:t>
            </a:r>
          </a:p>
          <a:p>
            <a:pPr lvl="1"/>
            <a:r>
              <a:rPr lang="it-IT" sz="1800" b="1" dirty="0"/>
              <a:t>Controllare</a:t>
            </a:r>
            <a:r>
              <a:rPr lang="it-IT" sz="1800" dirty="0"/>
              <a:t> l’accesso alle risorse</a:t>
            </a:r>
          </a:p>
          <a:p>
            <a:r>
              <a:rPr lang="it-IT" sz="2000" dirty="0"/>
              <a:t>Ma ritorniamo agli hacker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25750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37E0-FF79-48F7-89FD-FA7BA021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64" y="2705742"/>
            <a:ext cx="4486656" cy="1141497"/>
          </a:xfrm>
        </p:spPr>
        <p:txBody>
          <a:bodyPr/>
          <a:lstStyle/>
          <a:p>
            <a:r>
              <a:rPr lang="en-US" dirty="0" err="1"/>
              <a:t>L’etica</a:t>
            </a:r>
            <a:r>
              <a:rPr lang="en-US" dirty="0"/>
              <a:t> hacker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A55E75-8134-46A3-A8B5-072A8E3F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010" y="1074348"/>
            <a:ext cx="5232184" cy="52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/>
          <a:lstStyle/>
          <a:p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cos’è</a:t>
            </a:r>
            <a:r>
              <a:rPr lang="en-US" dirty="0"/>
              <a:t> </a:t>
            </a:r>
            <a:r>
              <a:rPr lang="en-US" dirty="0" err="1"/>
              <a:t>l’etica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269" y="2638044"/>
            <a:ext cx="4757268" cy="3998426"/>
          </a:xfrm>
        </p:spPr>
        <p:txBody>
          <a:bodyPr>
            <a:normAutofit/>
          </a:bodyPr>
          <a:lstStyle/>
          <a:p>
            <a:r>
              <a:rPr lang="en-US" sz="2000" noProof="1"/>
              <a:t>Oggetto dell’etica è la </a:t>
            </a:r>
            <a:r>
              <a:rPr lang="en-US" sz="2000" b="1" noProof="1"/>
              <a:t>buona azione</a:t>
            </a:r>
          </a:p>
          <a:p>
            <a:r>
              <a:rPr lang="en-US" sz="2000" noProof="1"/>
              <a:t>Secondo il filosofo Aristotele (III sec. a.C.) le </a:t>
            </a:r>
            <a:r>
              <a:rPr lang="en-US" sz="2000" b="1" noProof="1"/>
              <a:t>virtù etiche </a:t>
            </a:r>
            <a:r>
              <a:rPr lang="en-US" sz="2000" noProof="1"/>
              <a:t>(come il coraggio, la giustizia, la temperanza) sono centrali per vivere una </a:t>
            </a:r>
            <a:r>
              <a:rPr lang="en-US" sz="2000" b="1" noProof="1"/>
              <a:t>buona vita</a:t>
            </a:r>
          </a:p>
          <a:p>
            <a:r>
              <a:rPr lang="en-US" sz="2000" noProof="1"/>
              <a:t>L’etica richiede complesse </a:t>
            </a:r>
            <a:r>
              <a:rPr lang="en-US" sz="2000" b="1" noProof="1"/>
              <a:t>capacità razionali</a:t>
            </a:r>
            <a:r>
              <a:rPr lang="en-US" sz="2000" noProof="1"/>
              <a:t>, </a:t>
            </a:r>
            <a:r>
              <a:rPr lang="en-US" sz="2000" b="1" noProof="1"/>
              <a:t>emotive</a:t>
            </a:r>
            <a:r>
              <a:rPr lang="en-US" sz="2000" noProof="1"/>
              <a:t> e </a:t>
            </a:r>
            <a:r>
              <a:rPr lang="en-US" sz="2000" b="1" noProof="1"/>
              <a:t>sociali</a:t>
            </a:r>
          </a:p>
          <a:p>
            <a:r>
              <a:rPr lang="en-US" sz="2000" noProof="1"/>
              <a:t>L’etica è la disciplina che considera ciò che è </a:t>
            </a:r>
            <a:r>
              <a:rPr lang="en-US" sz="2000" b="1" noProof="1"/>
              <a:t>buono</a:t>
            </a:r>
            <a:r>
              <a:rPr lang="en-US" sz="2000" noProof="1"/>
              <a:t> o </a:t>
            </a:r>
            <a:r>
              <a:rPr lang="en-US" sz="2000" b="1" noProof="1"/>
              <a:t>cattivo</a:t>
            </a:r>
            <a:r>
              <a:rPr lang="en-US" sz="2000" noProof="1"/>
              <a:t> rispetto alle azioni delle persone</a:t>
            </a:r>
          </a:p>
          <a:p>
            <a:endParaRPr lang="it-IT" sz="2000" dirty="0"/>
          </a:p>
        </p:txBody>
      </p:sp>
      <p:pic>
        <p:nvPicPr>
          <p:cNvPr id="4" name="Picture 3" descr="A group of people in costumes&#10;&#10;Description automatically generated">
            <a:extLst>
              <a:ext uri="{FF2B5EF4-FFF2-40B4-BE49-F238E27FC236}">
                <a16:creationId xmlns:a16="http://schemas.microsoft.com/office/drawing/2014/main" id="{E6194DBA-6F6C-48ED-8C71-AFA3B7DCD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6" y="2533834"/>
            <a:ext cx="2972460" cy="389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br>
              <a:rPr lang="en-US" dirty="0"/>
            </a:b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argomenti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L’etica hacker presenta diverse ragioni a favore dei suoi comportamenti (</a:t>
            </a:r>
            <a:r>
              <a:rPr lang="it-IT" sz="2000" i="1" dirty="0"/>
              <a:t>white</a:t>
            </a:r>
            <a:r>
              <a:rPr lang="it-IT" sz="2000" dirty="0"/>
              <a:t> e </a:t>
            </a:r>
            <a:r>
              <a:rPr lang="it-IT" sz="2000" i="1" dirty="0"/>
              <a:t>grey hats</a:t>
            </a:r>
            <a:r>
              <a:rPr lang="it-IT" sz="2000" dirty="0"/>
              <a:t>)</a:t>
            </a:r>
          </a:p>
          <a:p>
            <a:r>
              <a:rPr lang="it-IT" sz="2000" dirty="0"/>
              <a:t>Vediamo questi </a:t>
            </a:r>
            <a:r>
              <a:rPr lang="it-IT" sz="2000" b="1" dirty="0"/>
              <a:t>argomenti</a:t>
            </a:r>
            <a:r>
              <a:rPr lang="it-IT" sz="2000" dirty="0"/>
              <a:t> e le loro </a:t>
            </a:r>
            <a:r>
              <a:rPr lang="it-IT" sz="2000" b="1" dirty="0"/>
              <a:t>possibili critiche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E334-2518-4B14-AC85-9C159571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898" y="4189035"/>
            <a:ext cx="4170191" cy="23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br>
              <a:rPr lang="en-US" dirty="0"/>
            </a:br>
            <a:r>
              <a:rPr lang="en-US" dirty="0"/>
              <a:t>libera </a:t>
            </a:r>
            <a:r>
              <a:rPr lang="en-US" dirty="0" err="1"/>
              <a:t>informazione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noProof="1"/>
              <a:t>L’</a:t>
            </a:r>
            <a:r>
              <a:rPr lang="en-US" sz="2000" b="1" noProof="1"/>
              <a:t>informazione</a:t>
            </a:r>
            <a:r>
              <a:rPr lang="en-US" sz="2000" noProof="1"/>
              <a:t> dovrebbe essere </a:t>
            </a:r>
            <a:r>
              <a:rPr lang="en-US" sz="2000" b="1" noProof="1"/>
              <a:t>libera</a:t>
            </a:r>
            <a:r>
              <a:rPr lang="en-US" sz="2000" noProof="1"/>
              <a:t> (</a:t>
            </a:r>
            <a:r>
              <a:rPr lang="en-US" sz="2000" i="1" noProof="1"/>
              <a:t>free</a:t>
            </a:r>
            <a:r>
              <a:rPr lang="en-US" sz="2000" noProof="1"/>
              <a:t>) e Internet ha un enorme potenziale per rendere disponibile l’informazione a molti</a:t>
            </a:r>
          </a:p>
          <a:p>
            <a:pPr lvl="1"/>
            <a:r>
              <a:rPr lang="en-US" sz="1800" noProof="1"/>
              <a:t>Libero significa sia </a:t>
            </a:r>
            <a:r>
              <a:rPr lang="en-US" sz="1800" b="1" noProof="1"/>
              <a:t>senza costi</a:t>
            </a:r>
            <a:r>
              <a:rPr lang="en-US" sz="1800" noProof="1"/>
              <a:t> sia </a:t>
            </a:r>
            <a:r>
              <a:rPr lang="en-US" sz="1800" b="1" noProof="1"/>
              <a:t>senza restrizioni </a:t>
            </a:r>
            <a:r>
              <a:rPr lang="en-US" sz="1800" noProof="1"/>
              <a:t>legate alla proprietà o alla censura</a:t>
            </a:r>
          </a:p>
          <a:p>
            <a:r>
              <a:rPr lang="en-US" sz="2000" noProof="1"/>
              <a:t>Tuttavia se tutta l’informazione fosse libera in questo senso</a:t>
            </a:r>
          </a:p>
          <a:p>
            <a:pPr lvl="1"/>
            <a:r>
              <a:rPr lang="en-US" sz="1800" noProof="1"/>
              <a:t>Non ci sarebbe </a:t>
            </a:r>
            <a:r>
              <a:rPr lang="en-US" sz="1800" b="1" noProof="1"/>
              <a:t>mercato</a:t>
            </a:r>
            <a:r>
              <a:rPr lang="en-US" sz="1800" noProof="1"/>
              <a:t> né incentivi per sviluppare alcun tipo di informazione</a:t>
            </a:r>
          </a:p>
          <a:p>
            <a:pPr lvl="1"/>
            <a:r>
              <a:rPr lang="en-US" sz="1800" noProof="1"/>
              <a:t>Le persone non avrebbero il diritto di </a:t>
            </a:r>
            <a:r>
              <a:rPr lang="en-US" sz="1800" b="1" noProof="1"/>
              <a:t>tenere private </a:t>
            </a:r>
            <a:r>
              <a:rPr lang="en-US" sz="1800" noProof="1"/>
              <a:t>alcune informazioni (come quelle personali)</a:t>
            </a:r>
          </a:p>
          <a:p>
            <a:endParaRPr lang="en-US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329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r>
              <a:rPr lang="en-US" dirty="0" err="1"/>
              <a:t>Evidenziare</a:t>
            </a:r>
            <a:r>
              <a:rPr lang="en-US" dirty="0"/>
              <a:t> </a:t>
            </a:r>
            <a:r>
              <a:rPr lang="en-US" dirty="0" err="1"/>
              <a:t>problemi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noProof="1"/>
              <a:t>I tentativi degli hacker di violare dei sistemi sono spesso </a:t>
            </a:r>
            <a:r>
              <a:rPr lang="en-US" sz="2000" b="1" noProof="1"/>
              <a:t>benefici</a:t>
            </a:r>
            <a:r>
              <a:rPr lang="en-US" sz="2000" noProof="1"/>
              <a:t> perché consentono di </a:t>
            </a:r>
            <a:r>
              <a:rPr lang="en-US" sz="2000" b="1" noProof="1"/>
              <a:t>evidenziare problemi</a:t>
            </a:r>
            <a:r>
              <a:rPr lang="en-US" sz="2000" noProof="1"/>
              <a:t> di </a:t>
            </a:r>
            <a:r>
              <a:rPr lang="en-US" sz="2000" b="1" noProof="1"/>
              <a:t>sicurezza</a:t>
            </a:r>
            <a:r>
              <a:rPr lang="en-US" sz="2000" noProof="1"/>
              <a:t> a coloro che possono fare qualcosa</a:t>
            </a:r>
          </a:p>
          <a:p>
            <a:pPr lvl="1"/>
            <a:r>
              <a:rPr lang="en-US" sz="1800" noProof="1"/>
              <a:t>In questo caso gli hacker violano dei sistemi solo per violarli senza rubare o danneggiare nulla</a:t>
            </a:r>
          </a:p>
          <a:p>
            <a:r>
              <a:rPr lang="en-US" sz="2000" noProof="1"/>
              <a:t>Dei </a:t>
            </a:r>
            <a:r>
              <a:rPr lang="en-US" sz="2000" b="1" noProof="1"/>
              <a:t>vigilantes</a:t>
            </a:r>
            <a:r>
              <a:rPr lang="en-US" sz="2000" noProof="1"/>
              <a:t> sarebbero giustificati nel tentare di intrufolarsi nelle case che devono controllare solo per dimostrare che non sono sicure?</a:t>
            </a:r>
          </a:p>
          <a:p>
            <a:pPr lvl="1"/>
            <a:r>
              <a:rPr lang="en-US" sz="1800" noProof="1"/>
              <a:t>Come si può giustificare l’uso dei virus, di diversi tipi di attacchi o l’accesso a documenti privati come mezzi per risolvere un problema</a:t>
            </a:r>
            <a:r>
              <a:rPr lang="en-US" sz="1800" dirty="0"/>
              <a:t>?</a:t>
            </a:r>
          </a:p>
          <a:p>
            <a:endParaRPr lang="en-US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09408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r>
              <a:rPr lang="en-US" dirty="0" err="1"/>
              <a:t>Nessuna</a:t>
            </a:r>
            <a:r>
              <a:rPr lang="en-US" dirty="0"/>
              <a:t> </a:t>
            </a:r>
            <a:r>
              <a:rPr lang="en-US" dirty="0" err="1"/>
              <a:t>modifica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noProof="1"/>
              <a:t>Riuscire ad accedere senza autorizzazione ai sistemi </a:t>
            </a:r>
            <a:r>
              <a:rPr lang="en-US" sz="2000" b="1" noProof="1"/>
              <a:t>non</a:t>
            </a:r>
            <a:r>
              <a:rPr lang="en-US" sz="2000" noProof="1"/>
              <a:t> provoca alcun </a:t>
            </a:r>
            <a:r>
              <a:rPr lang="en-US" sz="2000" b="1" noProof="1"/>
              <a:t>danno</a:t>
            </a:r>
            <a:r>
              <a:rPr lang="en-US" sz="2000" noProof="1"/>
              <a:t> se </a:t>
            </a:r>
            <a:r>
              <a:rPr lang="en-US" sz="2000" b="1" noProof="1"/>
              <a:t>non</a:t>
            </a:r>
            <a:r>
              <a:rPr lang="en-US" sz="2000" noProof="1"/>
              <a:t> vengono </a:t>
            </a:r>
            <a:r>
              <a:rPr lang="en-US" sz="2000" b="1" noProof="1"/>
              <a:t>fatte modifiche</a:t>
            </a:r>
          </a:p>
          <a:p>
            <a:r>
              <a:rPr lang="en-US" sz="2000" noProof="1"/>
              <a:t>Tuttavia le persone possono essere danneggiate solo dal semplice accesso senza autorizzazione</a:t>
            </a:r>
          </a:p>
          <a:p>
            <a:pPr lvl="1"/>
            <a:r>
              <a:rPr lang="en-US" sz="1800" noProof="1"/>
              <a:t>Si tratta di azioni che violano per esempio i </a:t>
            </a:r>
            <a:r>
              <a:rPr lang="en-US" sz="1800" b="1" noProof="1"/>
              <a:t>diritti di proprietà </a:t>
            </a:r>
            <a:r>
              <a:rPr lang="en-US" sz="1800" noProof="1"/>
              <a:t>o il </a:t>
            </a:r>
            <a:r>
              <a:rPr lang="en-US" sz="1800" b="1" noProof="1"/>
              <a:t>diritto alla privacy</a:t>
            </a:r>
          </a:p>
          <a:p>
            <a:endParaRPr lang="en-US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48695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&amp; 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67" dirty="0"/>
              <a:t>This presentation is licensed under the </a:t>
            </a:r>
            <a:br>
              <a:rPr lang="en-US" sz="1867" dirty="0"/>
            </a:br>
            <a:r>
              <a:rPr lang="en-US" sz="1867" dirty="0"/>
              <a:t>Creative Commons </a:t>
            </a:r>
            <a:r>
              <a:rPr lang="it-IT" sz="1867" dirty="0"/>
              <a:t>BY-NC </a:t>
            </a:r>
            <a:r>
              <a:rPr lang="en-US" sz="1867" dirty="0"/>
              <a:t>License</a:t>
            </a:r>
          </a:p>
          <a:p>
            <a:pPr marL="0" indent="0" algn="ctr">
              <a:buNone/>
            </a:pPr>
            <a:endParaRPr lang="en-US" sz="1867" dirty="0"/>
          </a:p>
          <a:p>
            <a:pPr marL="0" indent="0" algn="ctr">
              <a:buNone/>
            </a:pPr>
            <a:endParaRPr lang="en-US" sz="1867" dirty="0"/>
          </a:p>
          <a:p>
            <a:pPr marL="0" indent="0" algn="ctr">
              <a:buNone/>
            </a:pPr>
            <a:endParaRPr lang="en-US" sz="1867" dirty="0"/>
          </a:p>
          <a:p>
            <a:pPr marL="0" indent="0" algn="ctr">
              <a:buNone/>
            </a:pPr>
            <a:endParaRPr lang="en-US" sz="1867" dirty="0"/>
          </a:p>
          <a:p>
            <a:pPr marL="0" indent="0" algn="ctr">
              <a:buNone/>
            </a:pPr>
            <a:endParaRPr lang="en-US" sz="1867" dirty="0"/>
          </a:p>
          <a:p>
            <a:pPr marL="0" indent="0" algn="ctr">
              <a:buNone/>
            </a:pPr>
            <a:r>
              <a:rPr lang="en-US" sz="1867" dirty="0"/>
              <a:t>To view a copy of the license, visit:</a:t>
            </a:r>
          </a:p>
          <a:p>
            <a:pPr marL="0" indent="0" algn="ctr">
              <a:buNone/>
            </a:pPr>
            <a:r>
              <a:rPr lang="it-IT" sz="1600" dirty="0"/>
              <a:t>http://creativecommons.org/licenses/by-nc/3.0/legalcode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sz="1867" dirty="0"/>
              <a:t>We disclaim any warranties or representations as to the accuracy or completeness of this material.</a:t>
            </a:r>
          </a:p>
          <a:p>
            <a:r>
              <a:rPr lang="en-US" sz="1867" dirty="0"/>
              <a:t>Materials are provided “as is” without warranty of any kind, either express or implied, including without limitation, warranties of merchantability, fitness for a particular purpose, and non-infringement. </a:t>
            </a:r>
          </a:p>
          <a:p>
            <a:r>
              <a:rPr lang="en-US" sz="1867" dirty="0"/>
              <a:t>Under no circumstances shall we be liable for any loss, damage, liability or expense incurred or suffered which is claimed to have resulted from use of this material.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License Information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pic>
        <p:nvPicPr>
          <p:cNvPr id="8" name="Immagine 6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800" y="3530600"/>
            <a:ext cx="4381501" cy="15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3970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r>
              <a:rPr lang="en-US" dirty="0" err="1"/>
              <a:t>Contro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fratello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noProof="1"/>
              <a:t>Gli hacker sono gli unici a poter tenere a bada il cosiddetto </a:t>
            </a:r>
            <a:r>
              <a:rPr lang="en-US" sz="2000" b="1" noProof="1"/>
              <a:t>Grande Fratello</a:t>
            </a:r>
          </a:p>
          <a:p>
            <a:pPr lvl="1"/>
            <a:r>
              <a:rPr lang="en-US" sz="1800" noProof="1"/>
              <a:t>Sono infatti gli hacker che hanno le competenze per scoprire gli usi illegali o immorali e gli abusi dei sistemi informatici</a:t>
            </a:r>
          </a:p>
          <a:p>
            <a:r>
              <a:rPr lang="en-US" sz="2000" noProof="1"/>
              <a:t>Anche se l’argomento è corretto nel suggerire che il pubblico ha bisogno di protezione contro gli abusi dell’informazione, un’altra questione è </a:t>
            </a:r>
            <a:r>
              <a:rPr lang="en-US" sz="2000" b="1" noProof="1"/>
              <a:t>capire se sono proprio </a:t>
            </a:r>
            <a:r>
              <a:rPr lang="en-US" sz="2000" noProof="1"/>
              <a:t>gli </a:t>
            </a:r>
            <a:r>
              <a:rPr lang="en-US" sz="2000" b="1" noProof="1"/>
              <a:t>hacker</a:t>
            </a:r>
            <a:r>
              <a:rPr lang="en-US" sz="2000" noProof="1"/>
              <a:t> a poter offrire la migliore forma di protezione</a:t>
            </a:r>
          </a:p>
          <a:p>
            <a:endParaRPr lang="en-US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2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37E0-FF79-48F7-89FD-FA7BA021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2705742"/>
            <a:ext cx="4698999" cy="1141497"/>
          </a:xfrm>
        </p:spPr>
        <p:txBody>
          <a:bodyPr/>
          <a:lstStyle/>
          <a:p>
            <a:r>
              <a:rPr lang="en-US" dirty="0" err="1"/>
              <a:t>Sicurezza</a:t>
            </a:r>
            <a:r>
              <a:rPr lang="en-US" dirty="0"/>
              <a:t> socio-</a:t>
            </a:r>
            <a:r>
              <a:rPr lang="en-US" dirty="0" err="1"/>
              <a:t>tecnica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7831A-8D53-41A7-9DF9-381010AD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64" y="709835"/>
            <a:ext cx="4290239" cy="54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3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r>
              <a:rPr lang="en-US" dirty="0"/>
              <a:t>Un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strumentale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noProof="1"/>
              <a:t>La sicurezza informatica è un valore </a:t>
            </a:r>
            <a:r>
              <a:rPr lang="en-US" sz="2000" b="1" noProof="1"/>
              <a:t>strumentale</a:t>
            </a:r>
            <a:r>
              <a:rPr lang="en-US" sz="2000" noProof="1"/>
              <a:t> a tutto ciò che di positivo è l’obiettivo di un particolare sistema informatico</a:t>
            </a:r>
          </a:p>
          <a:p>
            <a:pPr lvl="1"/>
            <a:r>
              <a:rPr lang="en-US" sz="1800" noProof="1"/>
              <a:t>La sicurezza informatica potrebbe essere vista nello stesso modo in cui il sistema dei trasporti è strumentale a un trasporto sicuro e affidabile</a:t>
            </a:r>
          </a:p>
          <a:p>
            <a:pPr lvl="1"/>
            <a:r>
              <a:rPr lang="en-US" sz="1800" noProof="1"/>
              <a:t>La sicurezza dei computer personali è </a:t>
            </a:r>
            <a:r>
              <a:rPr lang="en-US" sz="1800" b="1" noProof="1"/>
              <a:t>strumentale</a:t>
            </a:r>
            <a:r>
              <a:rPr lang="en-US" sz="1800" noProof="1"/>
              <a:t> per la </a:t>
            </a:r>
            <a:r>
              <a:rPr lang="en-US" sz="1800" b="1" noProof="1"/>
              <a:t>privacy individuale</a:t>
            </a:r>
            <a:endParaRPr lang="en-US" sz="2400" b="1" noProof="1"/>
          </a:p>
          <a:p>
            <a:r>
              <a:rPr lang="en-US" sz="2000" noProof="1"/>
              <a:t>Questo tipo di sicurezza è realizzato in modo </a:t>
            </a:r>
            <a:r>
              <a:rPr lang="en-US" sz="2000" b="1" noProof="1"/>
              <a:t>socio-tecnico</a:t>
            </a:r>
          </a:p>
          <a:p>
            <a:pPr lvl="1"/>
            <a:r>
              <a:rPr lang="en-US" sz="1800" noProof="1"/>
              <a:t>Il che significa che non solo devono essere sviluppate </a:t>
            </a:r>
            <a:r>
              <a:rPr lang="en-US" sz="1800" b="1" noProof="1"/>
              <a:t>tecniche hardware </a:t>
            </a:r>
            <a:r>
              <a:rPr lang="en-US" sz="1800" noProof="1"/>
              <a:t>e </a:t>
            </a:r>
            <a:r>
              <a:rPr lang="en-US" sz="1800" b="1" noProof="1"/>
              <a:t>software</a:t>
            </a:r>
            <a:r>
              <a:rPr lang="en-US" sz="1800" noProof="1"/>
              <a:t> per realizzare la sicurezza, ma che questi strumenti devono lavorare di concerto con le </a:t>
            </a:r>
            <a:r>
              <a:rPr lang="en-US" sz="1800" b="1" noProof="1"/>
              <a:t>politiche</a:t>
            </a:r>
            <a:r>
              <a:rPr lang="en-US" sz="1800" noProof="1"/>
              <a:t> e le </a:t>
            </a:r>
            <a:r>
              <a:rPr lang="en-US" sz="1800" b="1" noProof="1"/>
              <a:t>pratiche</a:t>
            </a:r>
            <a:r>
              <a:rPr lang="en-US" sz="1800" noProof="1"/>
              <a:t> che regolano i comportamenti umani</a:t>
            </a:r>
          </a:p>
          <a:p>
            <a:endParaRPr lang="en-US" sz="2000" noProof="1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39195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663FC4-E9E2-4DA7-990B-27078363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2560317"/>
            <a:ext cx="4815840" cy="20493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i="1" dirty="0"/>
              <a:t>“Computer experts aren’t just building and manipulating </a:t>
            </a:r>
            <a:r>
              <a:rPr lang="en-US" sz="2200" b="1" i="1" dirty="0"/>
              <a:t>hardware</a:t>
            </a:r>
            <a:r>
              <a:rPr lang="en-US" sz="2200" i="1" dirty="0"/>
              <a:t>, </a:t>
            </a:r>
            <a:r>
              <a:rPr lang="en-US" sz="2200" b="1" i="1" dirty="0"/>
              <a:t>software</a:t>
            </a:r>
            <a:r>
              <a:rPr lang="en-US" sz="2200" i="1" dirty="0"/>
              <a:t>, and </a:t>
            </a:r>
            <a:r>
              <a:rPr lang="en-US" sz="2200" b="1" i="1" dirty="0"/>
              <a:t>code</a:t>
            </a:r>
            <a:r>
              <a:rPr lang="en-US" sz="2200" i="1" dirty="0"/>
              <a:t>, they are building systems that help to achieve important </a:t>
            </a:r>
            <a:r>
              <a:rPr lang="en-US" sz="2200" b="1" i="1" dirty="0"/>
              <a:t>social functions</a:t>
            </a:r>
            <a:r>
              <a:rPr lang="en-US" sz="2200" i="1" dirty="0"/>
              <a:t>, systems that constitute </a:t>
            </a:r>
            <a:r>
              <a:rPr lang="en-US" sz="2200" b="1" i="1" dirty="0"/>
              <a:t>social arrangements</a:t>
            </a:r>
            <a:r>
              <a:rPr lang="en-US" sz="2200" i="1" dirty="0"/>
              <a:t>, </a:t>
            </a:r>
            <a:r>
              <a:rPr lang="en-US" sz="2200" b="1" i="1" dirty="0"/>
              <a:t>relationships</a:t>
            </a:r>
            <a:r>
              <a:rPr lang="en-US" sz="2200" i="1" dirty="0"/>
              <a:t>, </a:t>
            </a:r>
            <a:r>
              <a:rPr lang="en-US" sz="2200" b="1" i="1" dirty="0"/>
              <a:t>institutions</a:t>
            </a:r>
            <a:r>
              <a:rPr lang="en-US" sz="2200" i="1" dirty="0"/>
              <a:t>, and </a:t>
            </a:r>
            <a:r>
              <a:rPr lang="en-US" sz="2200" b="1" i="1" dirty="0"/>
              <a:t>values</a:t>
            </a:r>
            <a:r>
              <a:rPr lang="en-US" sz="2200" i="1" dirty="0"/>
              <a:t>” 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0099CC"/>
                </a:solidFill>
              </a:rPr>
              <a:t>(Johnson 2008)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15BE75-323F-4C4B-B085-7784E9115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43" y="1042989"/>
            <a:ext cx="3752024" cy="508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0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37E0-FF79-48F7-89FD-FA7BA021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86" y="1631085"/>
            <a:ext cx="5139891" cy="1141497"/>
          </a:xfrm>
        </p:spPr>
        <p:txBody>
          <a:bodyPr/>
          <a:lstStyle/>
          <a:p>
            <a:r>
              <a:rPr lang="en-US" i="1" dirty="0"/>
              <a:t>CODE IS LAW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663FC4-E9E2-4DA7-990B-27078363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12" y="3352907"/>
            <a:ext cx="4815840" cy="1694046"/>
          </a:xfrm>
        </p:spPr>
        <p:txBody>
          <a:bodyPr>
            <a:normAutofit/>
          </a:bodyPr>
          <a:lstStyle/>
          <a:p>
            <a:r>
              <a:rPr lang="en-US" dirty="0"/>
              <a:t>Hardware, software e </a:t>
            </a:r>
            <a:r>
              <a:rPr lang="en-US" dirty="0" err="1"/>
              <a:t>protocolli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coordinano</a:t>
            </a:r>
            <a:r>
              <a:rPr lang="en-US" dirty="0"/>
              <a:t> </a:t>
            </a:r>
            <a:r>
              <a:rPr lang="en-US" dirty="0" err="1"/>
              <a:t>l’uso</a:t>
            </a:r>
            <a:r>
              <a:rPr lang="en-US" dirty="0"/>
              <a:t> di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risorse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</a:t>
            </a:r>
            <a:r>
              <a:rPr lang="en-US" dirty="0" err="1"/>
              <a:t>funzionano</a:t>
            </a:r>
            <a:r>
              <a:rPr lang="en-US" dirty="0"/>
              <a:t> come </a:t>
            </a:r>
            <a:r>
              <a:rPr lang="en-US" b="1" dirty="0" err="1"/>
              <a:t>leggi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determinano</a:t>
            </a:r>
            <a:r>
              <a:rPr lang="en-US" dirty="0"/>
              <a:t>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b="1" dirty="0" err="1"/>
              <a:t>possiamo</a:t>
            </a:r>
            <a:r>
              <a:rPr lang="en-US" dirty="0"/>
              <a:t> o </a:t>
            </a:r>
            <a:r>
              <a:rPr lang="en-US" b="1" dirty="0"/>
              <a:t>non </a:t>
            </a:r>
            <a:r>
              <a:rPr lang="en-US" b="1" dirty="0" err="1"/>
              <a:t>possiamo</a:t>
            </a:r>
            <a:r>
              <a:rPr lang="en-US" b="1" dirty="0"/>
              <a:t> fare </a:t>
            </a:r>
            <a:r>
              <a:rPr lang="en-US" dirty="0"/>
              <a:t>(Lessing 1999)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5EF06-040B-40B3-8A05-7D928D8C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996" y="785405"/>
            <a:ext cx="3301073" cy="51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37E0-FF79-48F7-89FD-FA7BA021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705742"/>
            <a:ext cx="5139891" cy="1141497"/>
          </a:xfrm>
        </p:spPr>
        <p:txBody>
          <a:bodyPr/>
          <a:lstStyle/>
          <a:p>
            <a:r>
              <a:rPr lang="en-US" dirty="0" err="1"/>
              <a:t>Responsabilità</a:t>
            </a:r>
            <a:r>
              <a:rPr lang="en-US" dirty="0"/>
              <a:t> e </a:t>
            </a:r>
            <a:r>
              <a:rPr lang="en-US" dirty="0" err="1"/>
              <a:t>sicurezza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663FC4-E9E2-4DA7-990B-27078363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2560317"/>
            <a:ext cx="4815840" cy="1694046"/>
          </a:xfrm>
        </p:spPr>
        <p:txBody>
          <a:bodyPr/>
          <a:lstStyle/>
          <a:p>
            <a:r>
              <a:rPr lang="it-IT" dirty="0"/>
              <a:t>Di chi è la </a:t>
            </a:r>
            <a:r>
              <a:rPr lang="it-IT" b="1" dirty="0"/>
              <a:t>responsabilità</a:t>
            </a:r>
            <a:r>
              <a:rPr lang="it-IT" dirty="0"/>
              <a:t> in caso di </a:t>
            </a:r>
            <a:r>
              <a:rPr lang="it-IT" b="1" dirty="0"/>
              <a:t>falle</a:t>
            </a:r>
            <a:r>
              <a:rPr lang="it-IT" dirty="0"/>
              <a:t> nella </a:t>
            </a:r>
            <a:r>
              <a:rPr lang="it-IT" b="1" dirty="0"/>
              <a:t>sicurezza</a:t>
            </a:r>
            <a:r>
              <a:rPr lang="it-IT" dirty="0"/>
              <a:t> di un sistema e di violazione della sicurezza?</a:t>
            </a:r>
          </a:p>
          <a:p>
            <a:r>
              <a:rPr lang="it-IT" dirty="0"/>
              <a:t>Proviamo, ancora una volta, a usare una analogia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663FC4-E9E2-4DA7-990B-27078363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0202" y="1511165"/>
            <a:ext cx="4815840" cy="4485372"/>
          </a:xfrm>
        </p:spPr>
        <p:txBody>
          <a:bodyPr>
            <a:normAutofit/>
          </a:bodyPr>
          <a:lstStyle/>
          <a:p>
            <a:r>
              <a:rPr lang="en-US" sz="2000" noProof="1"/>
              <a:t>Se qualcuno decide di non proteggere un sistema da possibili intrusioni deve essere considerato, almeno in parte, responsabile se avviene un’intrusione? </a:t>
            </a:r>
          </a:p>
          <a:p>
            <a:r>
              <a:rPr lang="en-US" sz="2000" b="1" noProof="1"/>
              <a:t>Violare</a:t>
            </a:r>
            <a:r>
              <a:rPr lang="en-US" sz="2000" noProof="1"/>
              <a:t> un </a:t>
            </a:r>
            <a:r>
              <a:rPr lang="en-US" sz="2000" b="1" noProof="1"/>
              <a:t>computer</a:t>
            </a:r>
            <a:r>
              <a:rPr lang="en-US" sz="2000" noProof="1"/>
              <a:t> è analogo al </a:t>
            </a:r>
            <a:r>
              <a:rPr lang="en-US" sz="2000" b="1" noProof="1"/>
              <a:t>violare</a:t>
            </a:r>
            <a:r>
              <a:rPr lang="en-US" sz="2000" noProof="1"/>
              <a:t> un’</a:t>
            </a:r>
            <a:r>
              <a:rPr lang="en-US" sz="2000" b="1" noProof="1"/>
              <a:t>abitazione</a:t>
            </a:r>
            <a:r>
              <a:rPr lang="en-US" sz="2000" noProof="1"/>
              <a:t>?</a:t>
            </a:r>
          </a:p>
          <a:p>
            <a:r>
              <a:rPr lang="en-US" sz="2000" noProof="1"/>
              <a:t>Perché, se è analogo, sembrerebbe sbagliato considerare responsabile chi non ha installato alcun sistema di sicurezza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25A6E-903C-4BE1-925E-BF4F27CB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105" y="360947"/>
            <a:ext cx="41433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r>
              <a:rPr lang="en-US" dirty="0"/>
              <a:t>I </a:t>
            </a:r>
            <a:r>
              <a:rPr lang="en-US" dirty="0" err="1"/>
              <a:t>dettagli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importanti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17659"/>
          </a:xfrm>
        </p:spPr>
        <p:txBody>
          <a:bodyPr>
            <a:normAutofit/>
          </a:bodyPr>
          <a:lstStyle/>
          <a:p>
            <a:r>
              <a:rPr lang="en-US" sz="2000" noProof="1"/>
              <a:t>Cambia qualcosa quando il comportamento di un singolo individuo può potenzialmente avere delle </a:t>
            </a:r>
            <a:r>
              <a:rPr lang="en-US" sz="2000" b="1" noProof="1"/>
              <a:t>conseguenza</a:t>
            </a:r>
            <a:r>
              <a:rPr lang="en-US" sz="2000" noProof="1"/>
              <a:t> per un </a:t>
            </a:r>
            <a:r>
              <a:rPr lang="en-US" sz="2000" b="1" noProof="1"/>
              <a:t>numero più ampio di persone</a:t>
            </a:r>
            <a:r>
              <a:rPr lang="en-US" sz="2000" noProof="1"/>
              <a:t>?</a:t>
            </a:r>
          </a:p>
          <a:p>
            <a:pPr lvl="1"/>
            <a:r>
              <a:rPr lang="en-US" sz="1800" noProof="1"/>
              <a:t>Come per esempio nel caso in cui A sia parte del più ampio sistema di computer X e non mettere in sicurezza A può mettere a rischio tutti i computer e gli utenti di X</a:t>
            </a:r>
          </a:p>
          <a:p>
            <a:r>
              <a:rPr lang="en-US" sz="2000" noProof="1"/>
              <a:t>Oggi pare difficile difendere l’idea che un utente con i mezzi adeguati non abbia alcuna responsabilità nel tentare di rendere sicuro  il suo computer</a:t>
            </a:r>
          </a:p>
          <a:p>
            <a:r>
              <a:rPr lang="en-US" sz="2000" noProof="1"/>
              <a:t>Ma cosa significa avere i </a:t>
            </a:r>
            <a:r>
              <a:rPr lang="en-US" sz="2000" b="1" noProof="1"/>
              <a:t>mezzi adeguati</a:t>
            </a:r>
            <a:r>
              <a:rPr lang="en-US" sz="2000" noProof="1"/>
              <a:t>?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3223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r>
              <a:rPr lang="en-US" dirty="0" err="1"/>
              <a:t>conflitti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17659"/>
          </a:xfrm>
        </p:spPr>
        <p:txBody>
          <a:bodyPr>
            <a:normAutofit/>
          </a:bodyPr>
          <a:lstStyle/>
          <a:p>
            <a:r>
              <a:rPr lang="en-US" sz="2000" noProof="1"/>
              <a:t>Come ci si deve regolare quando il valore della </a:t>
            </a:r>
            <a:r>
              <a:rPr lang="en-US" sz="2000" b="1" noProof="1"/>
              <a:t>sicurezza</a:t>
            </a:r>
            <a:r>
              <a:rPr lang="en-US" sz="2000" noProof="1"/>
              <a:t> entra in </a:t>
            </a:r>
            <a:r>
              <a:rPr lang="en-US" sz="2000" b="1" noProof="1"/>
              <a:t>conflitto</a:t>
            </a:r>
            <a:r>
              <a:rPr lang="en-US" sz="2000" noProof="1"/>
              <a:t> con altri </a:t>
            </a:r>
            <a:r>
              <a:rPr lang="en-US" sz="2000" b="1" noProof="1"/>
              <a:t>valori</a:t>
            </a:r>
            <a:r>
              <a:rPr lang="en-US" sz="2000" noProof="1"/>
              <a:t>?</a:t>
            </a:r>
          </a:p>
          <a:p>
            <a:r>
              <a:rPr lang="en-US" sz="2000" noProof="1"/>
              <a:t>La </a:t>
            </a:r>
            <a:r>
              <a:rPr lang="en-US" sz="2000" b="1" noProof="1"/>
              <a:t>sicurezza</a:t>
            </a:r>
            <a:r>
              <a:rPr lang="en-US" sz="2000" noProof="1"/>
              <a:t> non deve sovrastare altri valori ma va riconosciuto che essa svolge un </a:t>
            </a:r>
            <a:r>
              <a:rPr lang="en-US" sz="2000" b="1" noProof="1"/>
              <a:t>ruolo essenziale </a:t>
            </a:r>
            <a:r>
              <a:rPr lang="en-US" sz="2000" noProof="1"/>
              <a:t>per il funziomento delle </a:t>
            </a:r>
            <a:r>
              <a:rPr lang="en-US" sz="2000" b="1" noProof="1"/>
              <a:t>odierne società dell’informazione</a:t>
            </a:r>
          </a:p>
          <a:p>
            <a:r>
              <a:rPr lang="en-US" sz="2000" noProof="1"/>
              <a:t>Non esiste </a:t>
            </a:r>
            <a:r>
              <a:rPr lang="en-US" sz="2000" b="1" noProof="1"/>
              <a:t>nessuna regola </a:t>
            </a:r>
            <a:r>
              <a:rPr lang="en-US" sz="2000" noProof="1"/>
              <a:t>per realizzare un </a:t>
            </a:r>
            <a:r>
              <a:rPr lang="en-US" sz="2000" b="1" noProof="1"/>
              <a:t>giusto bilanciamento</a:t>
            </a:r>
          </a:p>
          <a:p>
            <a:r>
              <a:rPr lang="en-US" sz="2000" noProof="1"/>
              <a:t>Quindi?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209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37E0-FF79-48F7-89FD-FA7BA021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705742"/>
            <a:ext cx="5139891" cy="1141497"/>
          </a:xfrm>
        </p:spPr>
        <p:txBody>
          <a:bodyPr/>
          <a:lstStyle/>
          <a:p>
            <a:r>
              <a:rPr lang="en-US" dirty="0"/>
              <a:t>Non </a:t>
            </a:r>
            <a:r>
              <a:rPr lang="en-US" dirty="0" err="1"/>
              <a:t>un’unica</a:t>
            </a:r>
            <a:r>
              <a:rPr lang="en-US" dirty="0"/>
              <a:t> </a:t>
            </a:r>
            <a:r>
              <a:rPr lang="en-US" dirty="0" err="1"/>
              <a:t>risposta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663FC4-E9E2-4DA7-990B-27078363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2560317"/>
            <a:ext cx="4815840" cy="1694046"/>
          </a:xfrm>
        </p:spPr>
        <p:txBody>
          <a:bodyPr/>
          <a:lstStyle/>
          <a:p>
            <a:r>
              <a:rPr lang="it-IT" dirty="0"/>
              <a:t>I </a:t>
            </a:r>
            <a:r>
              <a:rPr lang="it-IT" b="1" dirty="0"/>
              <a:t>dettagli</a:t>
            </a:r>
            <a:r>
              <a:rPr lang="it-IT" dirty="0"/>
              <a:t> sono importanti per articolare soluzioni</a:t>
            </a:r>
          </a:p>
          <a:p>
            <a:r>
              <a:rPr lang="it-IT" dirty="0"/>
              <a:t>Le </a:t>
            </a:r>
            <a:r>
              <a:rPr lang="it-IT" b="1" dirty="0"/>
              <a:t>soluzioni</a:t>
            </a:r>
            <a:r>
              <a:rPr lang="it-IT" dirty="0"/>
              <a:t> sono </a:t>
            </a:r>
            <a:r>
              <a:rPr lang="it-IT" b="1" dirty="0"/>
              <a:t>complesse</a:t>
            </a:r>
            <a:r>
              <a:rPr lang="it-IT" dirty="0"/>
              <a:t> e </a:t>
            </a:r>
            <a:r>
              <a:rPr lang="it-IT" b="1" dirty="0"/>
              <a:t>contestuali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3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Etica</a:t>
            </a:r>
            <a:r>
              <a:rPr lang="en-US" dirty="0"/>
              <a:t> e </a:t>
            </a:r>
            <a:r>
              <a:rPr lang="en-US" dirty="0" err="1"/>
              <a:t>sicurezza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Che cosa ha a che fare l’</a:t>
            </a:r>
            <a:r>
              <a:rPr lang="it-IT" sz="2000" b="1" dirty="0"/>
              <a:t>etica</a:t>
            </a:r>
            <a:r>
              <a:rPr lang="it-IT" sz="2000" dirty="0"/>
              <a:t> con la </a:t>
            </a:r>
            <a:r>
              <a:rPr lang="it-IT" sz="2000" b="1" dirty="0"/>
              <a:t>sicurezza</a:t>
            </a:r>
            <a:r>
              <a:rPr lang="it-IT" sz="2000" dirty="0"/>
              <a:t>?</a:t>
            </a:r>
          </a:p>
          <a:p>
            <a:r>
              <a:rPr lang="it-IT" sz="2000" dirty="0"/>
              <a:t>Semplice: è sbagliato accedere ai sistemi senza autorizzazione</a:t>
            </a:r>
          </a:p>
          <a:p>
            <a:r>
              <a:rPr lang="it-IT" sz="2000" dirty="0"/>
              <a:t>Ma c’è qualcosa di più ...</a:t>
            </a:r>
          </a:p>
          <a:p>
            <a:r>
              <a:rPr lang="it-IT" sz="2000" dirty="0"/>
              <a:t>Come al solito le questioni sono più </a:t>
            </a:r>
            <a:r>
              <a:rPr lang="it-IT" sz="2000" b="1" dirty="0"/>
              <a:t>complesse</a:t>
            </a:r>
            <a:r>
              <a:rPr lang="it-IT" sz="2000" dirty="0"/>
              <a:t> di quanto appaiano</a:t>
            </a:r>
          </a:p>
          <a:p>
            <a:r>
              <a:rPr lang="it-IT" sz="2000" dirty="0"/>
              <a:t>Il nostro obiettivo è di fare un po’ di chiarezza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7009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32" y="964692"/>
            <a:ext cx="10671142" cy="1188720"/>
          </a:xfrm>
        </p:spPr>
        <p:txBody>
          <a:bodyPr>
            <a:noAutofit/>
          </a:bodyPr>
          <a:lstStyle/>
          <a:p>
            <a:r>
              <a:rPr lang="en-US" dirty="0" err="1"/>
              <a:t>L’etica</a:t>
            </a:r>
            <a:r>
              <a:rPr lang="en-US" dirty="0"/>
              <a:t> non è un </a:t>
            </a:r>
            <a:r>
              <a:rPr lang="en-US" dirty="0" err="1"/>
              <a:t>manuale</a:t>
            </a:r>
            <a:r>
              <a:rPr lang="en-US" dirty="0"/>
              <a:t> con le </a:t>
            </a:r>
            <a:r>
              <a:rPr lang="en-US" dirty="0" err="1"/>
              <a:t>istruzioni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17659"/>
          </a:xfrm>
        </p:spPr>
        <p:txBody>
          <a:bodyPr>
            <a:normAutofit/>
          </a:bodyPr>
          <a:lstStyle/>
          <a:p>
            <a:r>
              <a:rPr lang="en-US" sz="2000" noProof="1"/>
              <a:t>L’etica non è un manuale con le risposte</a:t>
            </a:r>
          </a:p>
          <a:p>
            <a:r>
              <a:rPr lang="en-US" sz="2000" noProof="1"/>
              <a:t>L’etica è un modo per </a:t>
            </a:r>
            <a:r>
              <a:rPr lang="en-US" sz="2000" b="1" noProof="1"/>
              <a:t>riflettere</a:t>
            </a:r>
            <a:r>
              <a:rPr lang="en-US" sz="2000" noProof="1"/>
              <a:t> su questioni e argomenti che riguardano le scelte morali che le persone possono fare</a:t>
            </a:r>
          </a:p>
          <a:p>
            <a:r>
              <a:rPr lang="en-US" sz="2000" noProof="1"/>
              <a:t>L’etica è un </a:t>
            </a:r>
            <a:r>
              <a:rPr lang="en-US" sz="2000" b="1" noProof="1"/>
              <a:t>processo</a:t>
            </a:r>
            <a:r>
              <a:rPr lang="en-US" sz="2000" noProof="1"/>
              <a:t>, il più delle volte </a:t>
            </a:r>
            <a:r>
              <a:rPr lang="en-US" sz="2000" b="1" noProof="1"/>
              <a:t>lungo</a:t>
            </a:r>
            <a:r>
              <a:rPr lang="en-US" sz="2000" noProof="1"/>
              <a:t> e </a:t>
            </a:r>
            <a:r>
              <a:rPr lang="en-US" sz="2000" b="1" noProof="1"/>
              <a:t>complesso</a:t>
            </a:r>
            <a:r>
              <a:rPr lang="en-US" sz="2000" noProof="1"/>
              <a:t>, per cercare il giusto tipo di moralità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8880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>
            <a:noAutofit/>
          </a:bodyPr>
          <a:lstStyle/>
          <a:p>
            <a:r>
              <a:rPr lang="en-US" dirty="0" err="1"/>
              <a:t>Etica</a:t>
            </a:r>
            <a:r>
              <a:rPr lang="en-US" dirty="0"/>
              <a:t> e morale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17659"/>
          </a:xfrm>
        </p:spPr>
        <p:txBody>
          <a:bodyPr>
            <a:normAutofit/>
          </a:bodyPr>
          <a:lstStyle/>
          <a:p>
            <a:r>
              <a:rPr lang="en-US" sz="2000" noProof="1"/>
              <a:t>Se la </a:t>
            </a:r>
            <a:r>
              <a:rPr lang="en-US" sz="2000" b="1" noProof="1"/>
              <a:t>morale</a:t>
            </a:r>
            <a:r>
              <a:rPr lang="en-US" sz="2000" noProof="1"/>
              <a:t> è l’insieme delle </a:t>
            </a:r>
            <a:r>
              <a:rPr lang="en-US" sz="2000" b="1" noProof="1"/>
              <a:t>opinioni</a:t>
            </a:r>
            <a:r>
              <a:rPr lang="en-US" sz="2000" noProof="1"/>
              <a:t>, </a:t>
            </a:r>
            <a:r>
              <a:rPr lang="en-US" sz="2000" b="1" noProof="1"/>
              <a:t>decisioni</a:t>
            </a:r>
            <a:r>
              <a:rPr lang="en-US" sz="2000" noProof="1"/>
              <a:t> e </a:t>
            </a:r>
            <a:r>
              <a:rPr lang="en-US" sz="2000" b="1" noProof="1"/>
              <a:t>azioni</a:t>
            </a:r>
            <a:r>
              <a:rPr lang="en-US" sz="2000" noProof="1"/>
              <a:t> con cui le persone, individualmente o collettivamente, esprimono ciò che pensano essere buono o giusto</a:t>
            </a:r>
          </a:p>
          <a:p>
            <a:r>
              <a:rPr lang="en-US" sz="2000" noProof="1"/>
              <a:t>L’etica è una </a:t>
            </a:r>
            <a:r>
              <a:rPr lang="en-US" sz="2000" b="1" noProof="1"/>
              <a:t>disciplina</a:t>
            </a:r>
            <a:r>
              <a:rPr lang="en-US" sz="2000" noProof="1"/>
              <a:t>, parte delle filosofia, che riflette sistematico su ciò che è morale</a:t>
            </a:r>
          </a:p>
          <a:p>
            <a:r>
              <a:rPr lang="en-US" sz="2000" noProof="1"/>
              <a:t>Questo è ciò che permette di trattare l’</a:t>
            </a:r>
            <a:r>
              <a:rPr lang="en-US" sz="2000" b="1" noProof="1"/>
              <a:t>etica rigorosamente </a:t>
            </a:r>
            <a:r>
              <a:rPr lang="en-US" sz="2000" noProof="1"/>
              <a:t>anche se la </a:t>
            </a:r>
            <a:r>
              <a:rPr lang="en-US" sz="2000" b="1" noProof="1"/>
              <a:t>morale</a:t>
            </a:r>
            <a:r>
              <a:rPr lang="en-US" sz="2000" noProof="1"/>
              <a:t> è </a:t>
            </a:r>
            <a:r>
              <a:rPr lang="en-US" sz="2000" b="1" noProof="1"/>
              <a:t>soggettiva</a:t>
            </a:r>
          </a:p>
        </p:txBody>
      </p:sp>
    </p:spTree>
    <p:extLst>
      <p:ext uri="{BB962C8B-B14F-4D97-AF65-F5344CB8AC3E}">
        <p14:creationId xmlns:p14="http://schemas.microsoft.com/office/powerpoint/2010/main" val="421462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08000" y="2006600"/>
            <a:ext cx="6991019" cy="192021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4267" b="1" dirty="0">
                <a:solidFill>
                  <a:srgbClr val="000099"/>
                </a:solidFill>
                <a:latin typeface="Calibri"/>
              </a:rPr>
              <a:t>Paolo Prinetto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3733" dirty="0" err="1">
                <a:solidFill>
                  <a:srgbClr val="000099"/>
                </a:solidFill>
                <a:latin typeface="Calibri"/>
              </a:rPr>
              <a:t>President</a:t>
            </a:r>
            <a:r>
              <a:rPr lang="it-IT" sz="3733" dirty="0">
                <a:solidFill>
                  <a:srgbClr val="000099"/>
                </a:solidFill>
                <a:latin typeface="Calibri"/>
              </a:rPr>
              <a:t> of CINI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3733" dirty="0">
                <a:solidFill>
                  <a:srgbClr val="000099"/>
                </a:solidFill>
                <a:latin typeface="Calibri"/>
              </a:rPr>
              <a:t>Paolo.Prinetto@polito.it</a:t>
            </a:r>
            <a:br>
              <a:rPr lang="it-IT" sz="3733" dirty="0">
                <a:solidFill>
                  <a:srgbClr val="000099"/>
                </a:solidFill>
                <a:latin typeface="Calibri"/>
              </a:rPr>
            </a:br>
            <a:r>
              <a:rPr lang="it-IT" sz="3733" dirty="0" err="1">
                <a:solidFill>
                  <a:srgbClr val="000099"/>
                </a:solidFill>
                <a:latin typeface="Calibri"/>
              </a:rPr>
              <a:t>Mob</a:t>
            </a:r>
            <a:r>
              <a:rPr lang="it-IT" sz="3733" dirty="0">
                <a:solidFill>
                  <a:srgbClr val="000099"/>
                </a:solidFill>
                <a:latin typeface="Calibri"/>
              </a:rPr>
              <a:t>. +39 335 227529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endParaRPr lang="it-IT" sz="4267" b="1" dirty="0">
              <a:solidFill>
                <a:srgbClr val="000099"/>
              </a:solidFill>
              <a:latin typeface="Calibri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-25400"/>
            <a:ext cx="9245600" cy="6858000"/>
          </a:xfrm>
          <a:prstGeom prst="rect">
            <a:avLst/>
          </a:prstGeom>
          <a:gradFill rotWithShape="0">
            <a:gsLst>
              <a:gs pos="0">
                <a:srgbClr val="365E8F"/>
              </a:gs>
              <a:gs pos="100000">
                <a:srgbClr val="0F243E"/>
              </a:gs>
            </a:gsLst>
            <a:lin ang="5400000" scaled="1"/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t-IT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3551499"/>
            <a:ext cx="9245600" cy="2417501"/>
          </a:xfrm>
          <a:prstGeom prst="rect">
            <a:avLst/>
          </a:prstGeom>
          <a:gradFill flip="none" rotWithShape="1">
            <a:gsLst>
              <a:gs pos="0">
                <a:srgbClr val="365F91">
                  <a:alpha val="36000"/>
                </a:srgbClr>
              </a:gs>
              <a:gs pos="100000">
                <a:srgbClr val="0066FF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vert="horz" wrap="square" lIns="624000" tIns="480000" rIns="480000" bIns="480000" numCol="1" anchor="ctr" anchorCtr="0" compatLnSpc="1">
            <a:prstTxWarp prst="textNoShape">
              <a:avLst/>
            </a:prstTxWarp>
          </a:bodyPr>
          <a:lstStyle/>
          <a:p>
            <a:r>
              <a:rPr lang="en-US" sz="4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 Neue Medium"/>
                <a:cs typeface="Helvetica Neue Medium"/>
              </a:rPr>
              <a:t>Etica</a:t>
            </a:r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 Neue Medium"/>
                <a:cs typeface="Helvetica Neue Medium"/>
              </a:rPr>
              <a:t> e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 Neue Medium"/>
                <a:cs typeface="Helvetica Neue Medium"/>
              </a:rPr>
              <a:t>Sicurezza</a:t>
            </a:r>
            <a:endParaRPr lang="en-US" sz="48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Helvetica Neue Medium"/>
              <a:cs typeface="Helvetica Neue Medium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711200" cy="381000"/>
          </a:xfrm>
        </p:spPr>
        <p:txBody>
          <a:bodyPr>
            <a:normAutofit/>
          </a:bodyPr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32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3DBE3CA3-3BD8-4BCD-91FF-3E82F0C03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416" y="4641461"/>
            <a:ext cx="2840477" cy="1333003"/>
          </a:xfrm>
          <a:prstGeom prst="rect">
            <a:avLst/>
          </a:prstGeom>
        </p:spPr>
      </p:pic>
      <p:sp>
        <p:nvSpPr>
          <p:cNvPr id="17" name="Rectangle 42">
            <a:extLst>
              <a:ext uri="{FF2B5EF4-FFF2-40B4-BE49-F238E27FC236}">
                <a16:creationId xmlns:a16="http://schemas.microsoft.com/office/drawing/2014/main" id="{C28095F3-D5C8-4AB0-91AD-17BBCFC19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00" y="6274259"/>
            <a:ext cx="2947437" cy="41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20" tIns="60960" rIns="121920" bIns="60960" anchor="t">
            <a:spAutoFit/>
          </a:bodyPr>
          <a:lstStyle>
            <a:lvl1pPr marL="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it-IT" sz="1867" i="1" dirty="0" err="1">
                <a:solidFill>
                  <a:srgbClr val="000099"/>
                </a:solidFill>
                <a:latin typeface="Helvetica Neue Medium"/>
                <a:cs typeface="Helvetica Neue Medium"/>
              </a:rPr>
              <a:t>https</a:t>
            </a:r>
            <a:r>
              <a:rPr lang="it-IT" sz="1867" i="1" dirty="0">
                <a:solidFill>
                  <a:srgbClr val="000099"/>
                </a:solidFill>
                <a:latin typeface="Helvetica Neue Medium"/>
                <a:cs typeface="Helvetica Neue Medium"/>
              </a:rPr>
              <a:t>://</a:t>
            </a:r>
            <a:r>
              <a:rPr lang="it-IT" sz="1867" i="1" dirty="0" err="1">
                <a:solidFill>
                  <a:srgbClr val="000099"/>
                </a:solidFill>
                <a:latin typeface="Helvetica Neue Medium"/>
                <a:cs typeface="Helvetica Neue Medium"/>
              </a:rPr>
              <a:t>cybersecnatlab.it</a:t>
            </a:r>
            <a:endParaRPr lang="it-IT" sz="1867" i="1" dirty="0">
              <a:solidFill>
                <a:srgbClr val="000099"/>
              </a:solidFill>
              <a:latin typeface="Helvetica Neue Medium"/>
              <a:cs typeface="Helvetica Neue Medium"/>
            </a:endParaRP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99A2C3-BC35-422F-8295-3D7192C36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629" y="3504978"/>
            <a:ext cx="2880049" cy="85108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890B6C6D-8D8B-4CF1-8419-9658FF6948F6}"/>
              </a:ext>
            </a:extLst>
          </p:cNvPr>
          <p:cNvSpPr txBox="1">
            <a:spLocks noChangeArrowheads="1"/>
          </p:cNvSpPr>
          <p:nvPr/>
        </p:nvSpPr>
        <p:spPr>
          <a:xfrm>
            <a:off x="9287640" y="86387"/>
            <a:ext cx="2844800" cy="192021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Viola SCHIAFFONATI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1867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Politecnico di Milano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it-IT" sz="1867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Laboratorio CINI Informatica e Società</a:t>
            </a:r>
          </a:p>
        </p:txBody>
      </p:sp>
      <p:pic>
        <p:nvPicPr>
          <p:cNvPr id="15" name="Immagine 23">
            <a:extLst>
              <a:ext uri="{FF2B5EF4-FFF2-40B4-BE49-F238E27FC236}">
                <a16:creationId xmlns:a16="http://schemas.microsoft.com/office/drawing/2014/main" id="{31088644-8A4B-4001-B84E-F9AB0C9A0836}"/>
              </a:ext>
            </a:extLst>
          </p:cNvPr>
          <p:cNvPicPr/>
          <p:nvPr/>
        </p:nvPicPr>
        <p:blipFill rotWithShape="1">
          <a:blip r:embed="rId5"/>
          <a:srcRect t="18594" b="13832"/>
          <a:stretch/>
        </p:blipFill>
        <p:spPr bwMode="auto">
          <a:xfrm>
            <a:off x="9753600" y="1637251"/>
            <a:ext cx="1843405" cy="1245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574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L’evoluzione</a:t>
            </a:r>
            <a:r>
              <a:rPr lang="en-US" dirty="0"/>
              <a:t> del </a:t>
            </a:r>
            <a:r>
              <a:rPr lang="en-US" dirty="0" err="1"/>
              <a:t>termine</a:t>
            </a:r>
            <a:r>
              <a:rPr lang="en-US" dirty="0"/>
              <a:t> hacker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329123"/>
          </a:xfrm>
        </p:spPr>
        <p:txBody>
          <a:bodyPr>
            <a:normAutofit/>
          </a:bodyPr>
          <a:lstStyle/>
          <a:p>
            <a:r>
              <a:rPr lang="it-IT" sz="2000" dirty="0"/>
              <a:t>Inizialmente il termine ‘</a:t>
            </a:r>
            <a:r>
              <a:rPr lang="it-IT" sz="2000" b="1" dirty="0"/>
              <a:t>hackers</a:t>
            </a:r>
            <a:r>
              <a:rPr lang="it-IT" sz="2000" dirty="0"/>
              <a:t>’ indicava gli entusiasti dei computer e della programmazione (‘smanettoni’)</a:t>
            </a:r>
          </a:p>
          <a:p>
            <a:r>
              <a:rPr lang="it-IT" sz="2000" dirty="0"/>
              <a:t>Solo in seguito assume una </a:t>
            </a:r>
            <a:r>
              <a:rPr lang="it-IT" sz="2000" b="1" dirty="0"/>
              <a:t>connotazione negativa </a:t>
            </a:r>
            <a:r>
              <a:rPr lang="it-IT" sz="2000" dirty="0"/>
              <a:t>e comincia ad essere usato per coloro che usano i computer per compiere azioni illegali</a:t>
            </a:r>
          </a:p>
          <a:p>
            <a:pPr lvl="1"/>
            <a:r>
              <a:rPr lang="it-IT" sz="1800" dirty="0"/>
              <a:t>Accedere ai sistemi senza permesso</a:t>
            </a:r>
          </a:p>
          <a:p>
            <a:pPr lvl="1"/>
            <a:r>
              <a:rPr lang="it-IT" sz="1800" dirty="0"/>
              <a:t>Copiare/rubare software proprietario (per poi condividerlo)</a:t>
            </a:r>
          </a:p>
          <a:p>
            <a:r>
              <a:rPr lang="it-IT" sz="2000" dirty="0"/>
              <a:t>In vari contesti c’è ancora </a:t>
            </a:r>
            <a:r>
              <a:rPr lang="it-IT" sz="2000" b="1" dirty="0"/>
              <a:t>ambivalenza</a:t>
            </a:r>
            <a:r>
              <a:rPr lang="it-IT" sz="2000" dirty="0"/>
              <a:t> rispetto alla eticità o meno di certi comportamenti considerati sovversivi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5981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/>
          <a:lstStyle/>
          <a:p>
            <a:r>
              <a:rPr lang="en-US" dirty="0" err="1"/>
              <a:t>Facciamo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esempi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noProof="1"/>
              <a:t>Per cercare di capire meglio alcuni aspetti in generale</a:t>
            </a:r>
          </a:p>
          <a:p>
            <a:r>
              <a:rPr lang="en-US" sz="2000" noProof="1"/>
              <a:t>La </a:t>
            </a:r>
            <a:r>
              <a:rPr lang="en-US" sz="2000" b="1" noProof="1"/>
              <a:t>natura</a:t>
            </a:r>
            <a:r>
              <a:rPr lang="en-US" sz="2000" noProof="1"/>
              <a:t> del </a:t>
            </a:r>
            <a:r>
              <a:rPr lang="en-US" sz="2000" b="1" noProof="1"/>
              <a:t>crimine ‘informatico</a:t>
            </a:r>
            <a:r>
              <a:rPr lang="en-US" sz="2000" noProof="1"/>
              <a:t>’</a:t>
            </a:r>
          </a:p>
          <a:p>
            <a:r>
              <a:rPr lang="en-US" sz="2000" noProof="1"/>
              <a:t>Nuovi crimini o nuovi strumenti?</a:t>
            </a:r>
          </a:p>
          <a:p>
            <a:endParaRPr lang="en-US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8295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37E0-FF79-48F7-89FD-FA7BA021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</a:t>
            </a:r>
            <a:r>
              <a:rPr lang="en-US" dirty="0" err="1"/>
              <a:t>casi</a:t>
            </a:r>
            <a:r>
              <a:rPr lang="en-US" dirty="0"/>
              <a:t> di </a:t>
            </a:r>
            <a:r>
              <a:rPr lang="en-US" dirty="0" err="1"/>
              <a:t>crimine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1E051-8EBC-4895-837D-C216038C0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noProof="1">
                <a:solidFill>
                  <a:schemeClr val="tx1">
                    <a:lumMod val="85000"/>
                    <a:lumOff val="15000"/>
                  </a:schemeClr>
                </a:solidFill>
              </a:rPr>
              <a:t>L’azione (A) di rubare da una banca entrando fisicamente nella banca, puntando la pistola alla testa del cassiere ed esigendo del denaro</a:t>
            </a:r>
          </a:p>
        </p:txBody>
      </p:sp>
      <p:pic>
        <p:nvPicPr>
          <p:cNvPr id="5" name="Content Placeholder 4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71B40E87-12E5-4448-8A60-3E863C9C0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85" y="1175427"/>
            <a:ext cx="5639780" cy="42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37E0-FF79-48F7-89FD-FA7BA021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</a:t>
            </a:r>
            <a:r>
              <a:rPr lang="en-US" dirty="0" err="1"/>
              <a:t>casi</a:t>
            </a:r>
            <a:r>
              <a:rPr lang="en-US" dirty="0"/>
              <a:t> di </a:t>
            </a:r>
            <a:r>
              <a:rPr lang="en-US" dirty="0" err="1"/>
              <a:t>crimine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1E051-8EBC-4895-837D-C216038C0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 noProof="1">
                <a:solidFill>
                  <a:schemeClr val="tx1">
                    <a:lumMod val="85000"/>
                    <a:lumOff val="15000"/>
                  </a:schemeClr>
                </a:solidFill>
              </a:rPr>
              <a:t>L’azione (B) in cui un ladro ruba da una banca accedendo al sistema informatico della banca (ma non fisicamente alla filiale della banca), manipolando il codice e trasferendo il denaro della banca presso il suo conto in Svizzera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127BB1-E8E5-4436-A126-B670F684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40" y="619103"/>
            <a:ext cx="5606845" cy="5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/>
          <a:lstStyle/>
          <a:p>
            <a:r>
              <a:rPr lang="en-US" dirty="0" err="1"/>
              <a:t>Somiglianze</a:t>
            </a:r>
            <a:r>
              <a:rPr lang="en-US" dirty="0"/>
              <a:t> e </a:t>
            </a:r>
            <a:r>
              <a:rPr lang="en-US" dirty="0" err="1"/>
              <a:t>differenze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In entrambi i casi viene rubato del denaro da una banca ma </a:t>
            </a:r>
            <a:r>
              <a:rPr lang="it-IT" sz="2000" b="1" dirty="0"/>
              <a:t>in modo diverso</a:t>
            </a:r>
          </a:p>
          <a:p>
            <a:r>
              <a:rPr lang="it-IT" sz="2000" dirty="0"/>
              <a:t>La diversità degli </a:t>
            </a:r>
            <a:r>
              <a:rPr lang="it-IT" sz="2000" b="1" dirty="0"/>
              <a:t>strumenti</a:t>
            </a:r>
            <a:r>
              <a:rPr lang="it-IT" sz="2000" dirty="0"/>
              <a:t> sembra </a:t>
            </a:r>
            <a:r>
              <a:rPr lang="it-IT" sz="2000" b="1" dirty="0"/>
              <a:t>influenzare</a:t>
            </a:r>
            <a:r>
              <a:rPr lang="it-IT" sz="2000" dirty="0"/>
              <a:t> la </a:t>
            </a:r>
            <a:r>
              <a:rPr lang="it-IT" sz="2000" b="1" dirty="0"/>
              <a:t>natura morale </a:t>
            </a:r>
            <a:r>
              <a:rPr lang="it-IT" sz="2000" dirty="0"/>
              <a:t>del crimine</a:t>
            </a:r>
          </a:p>
          <a:p>
            <a:r>
              <a:rPr lang="it-IT" sz="2000" dirty="0"/>
              <a:t>Quale delle due azioni è </a:t>
            </a:r>
            <a:r>
              <a:rPr lang="it-IT" sz="2000" b="1" dirty="0"/>
              <a:t>più grave</a:t>
            </a:r>
            <a:r>
              <a:rPr lang="it-IT" sz="2000" dirty="0"/>
              <a:t>?</a:t>
            </a:r>
          </a:p>
          <a:p>
            <a:pPr lvl="1"/>
            <a:r>
              <a:rPr lang="it-IT" sz="1800" dirty="0"/>
              <a:t>In A viene usata una pistola, mentre in B no</a:t>
            </a:r>
          </a:p>
          <a:p>
            <a:pPr lvl="1"/>
            <a:r>
              <a:rPr lang="it-IT" sz="1800" dirty="0"/>
              <a:t>In B si può rubare una maggiore quantità di denaro, in A ci sono limiti fisici</a:t>
            </a:r>
          </a:p>
          <a:p>
            <a:pPr lvl="1"/>
            <a:r>
              <a:rPr lang="it-IT" sz="1800" dirty="0"/>
              <a:t>…</a:t>
            </a:r>
          </a:p>
          <a:p>
            <a:endParaRPr lang="en-US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899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8600-C825-405E-840B-D0652BEB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25" y="964692"/>
            <a:ext cx="8239026" cy="1188720"/>
          </a:xfrm>
        </p:spPr>
        <p:txBody>
          <a:bodyPr/>
          <a:lstStyle/>
          <a:p>
            <a:r>
              <a:rPr lang="en-US" dirty="0" err="1"/>
              <a:t>Confusione</a:t>
            </a:r>
            <a:r>
              <a:rPr lang="en-US" dirty="0"/>
              <a:t> </a:t>
            </a:r>
            <a:r>
              <a:rPr lang="en-US" dirty="0" err="1"/>
              <a:t>concettuale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7D-5B1D-4B12-8365-A949E8B5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05597" cy="3101983"/>
          </a:xfrm>
        </p:spPr>
        <p:txBody>
          <a:bodyPr>
            <a:normAutofit/>
          </a:bodyPr>
          <a:lstStyle/>
          <a:p>
            <a:r>
              <a:rPr lang="it-IT" sz="2000" dirty="0"/>
              <a:t>Si tratta sempre dello </a:t>
            </a:r>
            <a:r>
              <a:rPr lang="it-IT" sz="2000" b="1" dirty="0"/>
              <a:t>stesso crimine</a:t>
            </a:r>
            <a:r>
              <a:rPr lang="it-IT" sz="2000" dirty="0"/>
              <a:t>?</a:t>
            </a:r>
          </a:p>
          <a:p>
            <a:r>
              <a:rPr lang="it-IT" sz="2000" dirty="0"/>
              <a:t>Oppure il fatto che sia reso possibile da nuovi strumenti (come i computer) lo rende un tipo di </a:t>
            </a:r>
            <a:r>
              <a:rPr lang="it-IT" sz="2000" b="1" dirty="0"/>
              <a:t>crimine diverso</a:t>
            </a:r>
            <a:r>
              <a:rPr lang="it-IT" sz="2000" dirty="0"/>
              <a:t>? </a:t>
            </a:r>
          </a:p>
          <a:p>
            <a:r>
              <a:rPr lang="it-IT" sz="2000" dirty="0"/>
              <a:t>E se è diverso in che cosa è diverso?</a:t>
            </a:r>
          </a:p>
          <a:p>
            <a:endParaRPr lang="en-US" sz="2000" dirty="0"/>
          </a:p>
          <a:p>
            <a:endParaRPr lang="it-I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48542-E748-4A80-B91E-2E3AAB99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334" y="2367807"/>
            <a:ext cx="2926660" cy="411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1647</Words>
  <Application>Microsoft Office PowerPoint</Application>
  <PresentationFormat>Widescreen</PresentationFormat>
  <Paragraphs>152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Gill Sans MT</vt:lpstr>
      <vt:lpstr>Helvetica Neue Medium</vt:lpstr>
      <vt:lpstr>Wingdings</vt:lpstr>
      <vt:lpstr>Parcel</vt:lpstr>
      <vt:lpstr>PowerPoint Presentation</vt:lpstr>
      <vt:lpstr>License &amp; Disclaimer</vt:lpstr>
      <vt:lpstr>Etica e sicurezza</vt:lpstr>
      <vt:lpstr>L’evoluzione del termine hacker</vt:lpstr>
      <vt:lpstr>Facciamo degli esempi</vt:lpstr>
      <vt:lpstr>DUE casi di crimine</vt:lpstr>
      <vt:lpstr>DUE casi di crimine</vt:lpstr>
      <vt:lpstr>Somiglianze e differenze</vt:lpstr>
      <vt:lpstr>Confusione concettuale</vt:lpstr>
      <vt:lpstr>I vuoti Nelle policies</vt:lpstr>
      <vt:lpstr>Copiare un software, rubare una bici</vt:lpstr>
      <vt:lpstr>Copiare è rubare?</vt:lpstr>
      <vt:lpstr> Nuovi crimini </vt:lpstr>
      <vt:lpstr>L’etica hacker</vt:lpstr>
      <vt:lpstr>che cos’è l’etica?</vt:lpstr>
      <vt:lpstr> Gli argomenti </vt:lpstr>
      <vt:lpstr> libera informazione </vt:lpstr>
      <vt:lpstr>Evidenziare problemi</vt:lpstr>
      <vt:lpstr>Nessuna modifica</vt:lpstr>
      <vt:lpstr>Contro il grande fratello</vt:lpstr>
      <vt:lpstr>Sicurezza socio-tecnica</vt:lpstr>
      <vt:lpstr>Un valore strumentale</vt:lpstr>
      <vt:lpstr>PowerPoint Presentation</vt:lpstr>
      <vt:lpstr>CODE IS LAW</vt:lpstr>
      <vt:lpstr>Responsabilità e sicurezza</vt:lpstr>
      <vt:lpstr>PowerPoint Presentation</vt:lpstr>
      <vt:lpstr>I dettagli sono importanti</vt:lpstr>
      <vt:lpstr>conflitti</vt:lpstr>
      <vt:lpstr>Non un’unica risposta</vt:lpstr>
      <vt:lpstr>L’etica non è un manuale con le istruzioni</vt:lpstr>
      <vt:lpstr>Etica e morale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Etica e sicurezza</dc:title>
  <dc:creator>Viola Schiaffonati</dc:creator>
  <cp:lastModifiedBy>Gaspare Ferraro</cp:lastModifiedBy>
  <cp:revision>48</cp:revision>
  <dcterms:created xsi:type="dcterms:W3CDTF">2021-01-30T17:14:54Z</dcterms:created>
  <dcterms:modified xsi:type="dcterms:W3CDTF">2021-02-09T13:06:52Z</dcterms:modified>
</cp:coreProperties>
</file>